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264" r:id="rId3"/>
    <p:sldId id="265" r:id="rId4"/>
    <p:sldId id="272" r:id="rId5"/>
    <p:sldId id="286" r:id="rId6"/>
    <p:sldId id="284" r:id="rId7"/>
    <p:sldId id="285" r:id="rId8"/>
    <p:sldId id="282" r:id="rId9"/>
    <p:sldId id="283" r:id="rId10"/>
    <p:sldId id="269" r:id="rId11"/>
    <p:sldId id="267" r:id="rId12"/>
    <p:sldId id="276" r:id="rId13"/>
  </p:sldIdLst>
  <p:sldSz cx="12192000" cy="6858000"/>
  <p:notesSz cx="6858000" cy="9144000"/>
  <p:embeddedFontLst>
    <p:embeddedFont>
      <p:font typeface="조선일보명조" panose="020B0600000101010101" charset="-127"/>
      <p:regular r:id="rId14"/>
    </p:embeddedFont>
    <p:embeddedFont>
      <p:font typeface="HY강M" panose="02030600000101010101" pitchFamily="18" charset="-127"/>
      <p:regular r:id="rId15"/>
    </p:embeddedFont>
    <p:embeddedFont>
      <p:font typeface="Arial Unicode MS" panose="020B0604020202020204" pitchFamily="50" charset="-127"/>
      <p:regular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E6F"/>
    <a:srgbClr val="DA8F6B"/>
    <a:srgbClr val="E2AA6C"/>
    <a:srgbClr val="F3E172"/>
    <a:srgbClr val="FF2F2F"/>
    <a:srgbClr val="EE5C3B"/>
    <a:srgbClr val="EBD73F"/>
    <a:srgbClr val="A82E27"/>
    <a:srgbClr val="A9382E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6582" autoAdjust="0"/>
  </p:normalViewPr>
  <p:slideViewPr>
    <p:cSldViewPr snapToGrid="0" showGuides="1">
      <p:cViewPr>
        <p:scale>
          <a:sx n="75" d="100"/>
          <a:sy n="75" d="100"/>
        </p:scale>
        <p:origin x="1902" y="1020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5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0"/>
            <a:ext cx="10286999" cy="6858000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 userDrawn="1"/>
        </p:nvSpPr>
        <p:spPr>
          <a:xfrm>
            <a:off x="0" y="-74613"/>
            <a:ext cx="12446759" cy="70278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>
                  <a:alpha val="0"/>
                </a:sysClr>
              </a:gs>
              <a:gs pos="36000">
                <a:srgbClr val="000000"/>
              </a:gs>
              <a:gs pos="17000">
                <a:sysClr val="windowText" lastClr="000000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 smtClean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708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학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4"/>
          <a:stretch/>
        </p:blipFill>
        <p:spPr>
          <a:xfrm>
            <a:off x="2933964" y="4097"/>
            <a:ext cx="10132231" cy="6858000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 userDrawn="1"/>
        </p:nvSpPr>
        <p:spPr>
          <a:xfrm>
            <a:off x="0" y="-74613"/>
            <a:ext cx="12446759" cy="70278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>
                  <a:alpha val="0"/>
                </a:sysClr>
              </a:gs>
              <a:gs pos="36000">
                <a:srgbClr val="000000"/>
              </a:gs>
              <a:gs pos="17000">
                <a:sysClr val="windowText" lastClr="000000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 smtClean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758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학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2554514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모서리가 둥근 직사각형 1"/>
          <p:cNvSpPr/>
          <p:nvPr userDrawn="1"/>
        </p:nvSpPr>
        <p:spPr>
          <a:xfrm>
            <a:off x="0" y="-74613"/>
            <a:ext cx="12446759" cy="70278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>
                  <a:alpha val="0"/>
                </a:sysClr>
              </a:gs>
              <a:gs pos="36000">
                <a:srgbClr val="000000"/>
              </a:gs>
              <a:gs pos="17000">
                <a:sysClr val="windowText" lastClr="000000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 smtClean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32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 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7"/>
          <a:stretch/>
        </p:blipFill>
        <p:spPr>
          <a:xfrm>
            <a:off x="29497" y="-27910"/>
            <a:ext cx="12417262" cy="6885909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 userDrawn="1"/>
        </p:nvSpPr>
        <p:spPr>
          <a:xfrm>
            <a:off x="0" y="-74613"/>
            <a:ext cx="12446759" cy="70278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>
                  <a:alpha val="0"/>
                </a:sysClr>
              </a:gs>
              <a:gs pos="34000">
                <a:srgbClr val="000000">
                  <a:alpha val="87000"/>
                </a:srgbClr>
              </a:gs>
              <a:gs pos="0">
                <a:sysClr val="windowText" lastClr="000000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 smtClean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964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시 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59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30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09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45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17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15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28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91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7910"/>
            <a:ext cx="15990743" cy="6885909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 userDrawn="1"/>
        </p:nvSpPr>
        <p:spPr>
          <a:xfrm>
            <a:off x="0" y="-74613"/>
            <a:ext cx="12446759" cy="70278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>
                  <a:alpha val="0"/>
                </a:sysClr>
              </a:gs>
              <a:gs pos="34000">
                <a:srgbClr val="000000">
                  <a:alpha val="87000"/>
                </a:srgbClr>
              </a:gs>
              <a:gs pos="0">
                <a:sysClr val="windowText" lastClr="000000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 smtClean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73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25 3.33333E-6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9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179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Y강M" panose="02030600000101010101" pitchFamily="18" charset="-127"/>
          <a:ea typeface="HY강M" panose="0203060000010101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58" b="20371"/>
          <a:stretch/>
        </p:blipFill>
        <p:spPr>
          <a:xfrm>
            <a:off x="7537550" y="1146627"/>
            <a:ext cx="4506415" cy="3976915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5954738" y="2125358"/>
            <a:ext cx="4166231" cy="1355621"/>
            <a:chOff x="5671684" y="2345140"/>
            <a:chExt cx="4166231" cy="1355621"/>
          </a:xfrm>
        </p:grpSpPr>
        <p:sp>
          <p:nvSpPr>
            <p:cNvPr id="2" name="직사각형 1"/>
            <p:cNvSpPr/>
            <p:nvPr/>
          </p:nvSpPr>
          <p:spPr>
            <a:xfrm>
              <a:off x="6254882" y="2777431"/>
              <a:ext cx="358303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5400" b="1" dirty="0" smtClean="0">
                  <a:latin typeface="HY강M" panose="02030600000101010101" pitchFamily="18" charset="-127"/>
                  <a:ea typeface="HY강M" panose="02030600000101010101" pitchFamily="18" charset="-127"/>
                  <a:cs typeface="조선일보명조" panose="02030304000000000000" pitchFamily="18" charset="-127"/>
                </a:rPr>
                <a:t>中國문학사</a:t>
              </a:r>
              <a:endParaRPr lang="ko-KR" altLang="en-US" sz="54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671684" y="2345140"/>
              <a:ext cx="9797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err="1" smtClean="0">
                  <a:latin typeface="HY강M" panose="02030600000101010101" pitchFamily="18" charset="-127"/>
                  <a:ea typeface="HY강M" panose="02030600000101010101" pitchFamily="18" charset="-127"/>
                  <a:cs typeface="조선일보명조" panose="02030304000000000000" pitchFamily="18" charset="-127"/>
                </a:rPr>
                <a:t>一강</a:t>
              </a:r>
              <a:r>
                <a:rPr lang="en-US" altLang="ko-KR" sz="2800" b="1" dirty="0" smtClean="0">
                  <a:latin typeface="HY강M" panose="02030600000101010101" pitchFamily="18" charset="-127"/>
                  <a:ea typeface="HY강M" panose="02030600000101010101" pitchFamily="18" charset="-127"/>
                  <a:cs typeface="조선일보명조" panose="02030304000000000000" pitchFamily="18" charset="-127"/>
                </a:rPr>
                <a:t>.</a:t>
              </a:r>
              <a:endParaRPr lang="ko-KR" altLang="en-US" sz="28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1279" name="TextBox 1278"/>
          <p:cNvSpPr txBox="1"/>
          <p:nvPr/>
        </p:nvSpPr>
        <p:spPr>
          <a:xfrm>
            <a:off x="10184160" y="178677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XEMI</a:t>
            </a:r>
          </a:p>
          <a:p>
            <a:pPr algn="r"/>
            <a:r>
              <a:rPr lang="ko-KR" altLang="en-US" sz="1400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블랙스튜디오 템플릿</a:t>
            </a:r>
            <a:endParaRPr lang="en-US" altLang="ko-KR" sz="1400" dirty="0" smtClean="0">
              <a:solidFill>
                <a:prstClr val="white">
                  <a:lumMod val="50000"/>
                  <a:lumOff val="50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20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 descr="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4298" y="1328388"/>
            <a:ext cx="5690045" cy="468052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677774" y="1781612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mtClean="0">
                <a:solidFill>
                  <a:srgbClr val="EE5C3B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학습 정리</a:t>
            </a:r>
            <a:endParaRPr lang="ko-KR" altLang="en-US" sz="2400" b="1" dirty="0" smtClean="0">
              <a:solidFill>
                <a:srgbClr val="EE5C3B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87108" y="2274119"/>
            <a:ext cx="32514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정리를 적어 주십시오</a:t>
            </a:r>
            <a:r>
              <a:rPr lang="en-US" altLang="ko-KR" sz="14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정리를 적어 주십시오</a:t>
            </a:r>
            <a:r>
              <a:rPr lang="en-US" altLang="ko-KR" sz="14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en-US" altLang="ko-KR" sz="1400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정리를 적어 주십시오</a:t>
            </a:r>
            <a:r>
              <a:rPr lang="en-US" altLang="ko-KR" sz="1400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정리를 적어 주십시오</a:t>
            </a:r>
            <a:r>
              <a:rPr lang="en-US" altLang="ko-KR" sz="1400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정리를 적어 주십시오</a:t>
            </a:r>
            <a:r>
              <a:rPr lang="en-US" altLang="ko-KR" sz="1400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정리를 적어 주십시오</a:t>
            </a:r>
            <a:r>
              <a:rPr lang="en-US" altLang="ko-KR" sz="14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2277" y="1362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학습정리</a:t>
            </a:r>
            <a:endParaRPr lang="ko-KR" altLang="en-US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10105607" y="505594"/>
            <a:ext cx="1825203" cy="0"/>
          </a:xfrm>
          <a:prstGeom prst="line">
            <a:avLst/>
          </a:prstGeom>
          <a:ln w="25400">
            <a:solidFill>
              <a:srgbClr val="A82E2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9466735" y="50800"/>
            <a:ext cx="787804" cy="723347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11740014" y="499244"/>
            <a:ext cx="198888" cy="264245"/>
            <a:chOff x="11746363" y="499244"/>
            <a:chExt cx="183013" cy="243153"/>
          </a:xfrm>
        </p:grpSpPr>
        <p:grpSp>
          <p:nvGrpSpPr>
            <p:cNvPr id="28" name="그룹 27"/>
            <p:cNvGrpSpPr/>
            <p:nvPr/>
          </p:nvGrpSpPr>
          <p:grpSpPr>
            <a:xfrm>
              <a:off x="11746363" y="588459"/>
              <a:ext cx="183013" cy="147588"/>
              <a:chOff x="11544300" y="1003300"/>
              <a:chExt cx="183013" cy="147588"/>
            </a:xfrm>
          </p:grpSpPr>
          <p:cxnSp>
            <p:nvCxnSpPr>
              <p:cNvPr id="31" name="직선 연결선 30"/>
              <p:cNvCxnSpPr/>
              <p:nvPr/>
            </p:nvCxnSpPr>
            <p:spPr>
              <a:xfrm>
                <a:off x="11544300" y="1150888"/>
                <a:ext cx="18301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 flipV="1">
                <a:off x="11557000" y="1003300"/>
                <a:ext cx="0" cy="147588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>
                <a:off x="11557000" y="1014363"/>
                <a:ext cx="10942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 flipV="1">
                <a:off x="11666423" y="1003300"/>
                <a:ext cx="0" cy="8890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29" name="직선 연결선 28"/>
            <p:cNvCxnSpPr/>
            <p:nvPr/>
          </p:nvCxnSpPr>
          <p:spPr>
            <a:xfrm flipV="1">
              <a:off x="11921285" y="499244"/>
              <a:ext cx="0" cy="243153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11807424" y="668050"/>
              <a:ext cx="70186" cy="0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8" name="그림 9" descr="9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14279" y="1528324"/>
            <a:ext cx="781607" cy="67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0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6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3042990" y="1104369"/>
            <a:ext cx="3571433" cy="327922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65944" y="43211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/>
            <a:r>
              <a:rPr lang="ko-KR" altLang="en-US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본 </a:t>
            </a:r>
            <a:r>
              <a:rPr lang="en-US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PPT </a:t>
            </a:r>
            <a:r>
              <a:rPr lang="ko-KR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템플릿은 </a:t>
            </a:r>
            <a:r>
              <a:rPr lang="ko-KR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㈜ </a:t>
            </a:r>
            <a:r>
              <a:rPr lang="ko-KR" altLang="en-US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재미</a:t>
            </a:r>
            <a:r>
              <a:rPr lang="ko-KR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의 </a:t>
            </a:r>
            <a:r>
              <a:rPr lang="ko-KR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소유이며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타 용도로 사용하실 수 없습니다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ko-KR" sz="16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342900" algn="ctr"/>
            <a:r>
              <a:rPr lang="ko-KR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ⓒ </a:t>
            </a:r>
            <a:r>
              <a:rPr lang="en-US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Copyright 2016 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XEMI all right </a:t>
            </a:r>
            <a:r>
              <a:rPr lang="en-US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reserved.</a:t>
            </a:r>
            <a:endParaRPr lang="ko-KR" altLang="ko-KR" sz="16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1596424" y="2689551"/>
            <a:ext cx="9144000" cy="974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Arial Unicode MS" panose="020B0604020202020204" pitchFamily="50" charset="-127"/>
              </a:rPr>
              <a:t>Thank </a:t>
            </a:r>
            <a:r>
              <a:rPr kumimoji="0" lang="en-US" altLang="ko-KR" sz="6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5C3B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Arial Unicode MS" panose="020B0604020202020204" pitchFamily="50" charset="-127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8607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5946984" y="3930513"/>
            <a:ext cx="5312560" cy="2019300"/>
            <a:chOff x="5946984" y="3930513"/>
            <a:chExt cx="5312560" cy="2019300"/>
          </a:xfrm>
        </p:grpSpPr>
        <p:pic>
          <p:nvPicPr>
            <p:cNvPr id="30" name="Picture 18" descr="C:\Documents and Settings\Administrator\바탕 화면\images\aa_0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6984" y="3930513"/>
              <a:ext cx="5312560" cy="2019300"/>
            </a:xfrm>
            <a:prstGeom prst="rect">
              <a:avLst/>
            </a:prstGeom>
            <a:noFill/>
          </p:spPr>
        </p:pic>
        <p:pic>
          <p:nvPicPr>
            <p:cNvPr id="34" name="그림 33" descr="r1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flipH="1" flipV="1">
              <a:off x="10149648" y="5013021"/>
              <a:ext cx="1109895" cy="936792"/>
            </a:xfrm>
            <a:prstGeom prst="rect">
              <a:avLst/>
            </a:prstGeom>
          </p:spPr>
        </p:pic>
      </p:grpSp>
      <p:grpSp>
        <p:nvGrpSpPr>
          <p:cNvPr id="25" name="그룹 24"/>
          <p:cNvGrpSpPr/>
          <p:nvPr/>
        </p:nvGrpSpPr>
        <p:grpSpPr>
          <a:xfrm>
            <a:off x="5946984" y="1630975"/>
            <a:ext cx="5345130" cy="2048126"/>
            <a:chOff x="5946984" y="1630975"/>
            <a:chExt cx="5345130" cy="2048126"/>
          </a:xfrm>
        </p:grpSpPr>
        <p:pic>
          <p:nvPicPr>
            <p:cNvPr id="29" name="Picture 19" descr="C:\Documents and Settings\Administrator\바탕 화면\images\aa_0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6984" y="1630975"/>
              <a:ext cx="5345130" cy="2048126"/>
            </a:xfrm>
            <a:prstGeom prst="rect">
              <a:avLst/>
            </a:prstGeom>
            <a:noFill/>
          </p:spPr>
        </p:pic>
        <p:pic>
          <p:nvPicPr>
            <p:cNvPr id="32" name="그림 31" descr="r1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flipH="1" flipV="1">
              <a:off x="10149649" y="2705686"/>
              <a:ext cx="1109895" cy="936792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9810899" y="1362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학습목표 및 내용</a:t>
            </a:r>
            <a:endParaRPr lang="ko-KR" altLang="en-US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8520" y="2493931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목표를 적어 주십시오</a:t>
            </a:r>
            <a:r>
              <a:rPr lang="en-US" altLang="ko-KR" sz="14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8520" y="2921314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목표를 적어 주십시오</a:t>
            </a:r>
            <a:r>
              <a:rPr lang="en-US" altLang="ko-KR" sz="1400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5191" y="1961783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EE5C3B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&lt;</a:t>
            </a:r>
            <a:r>
              <a:rPr lang="ko-KR" altLang="en-US" b="1" dirty="0" smtClean="0">
                <a:solidFill>
                  <a:srgbClr val="EE5C3B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학습 목표</a:t>
            </a:r>
            <a:r>
              <a:rPr lang="en-US" altLang="ko-KR" b="1" dirty="0" smtClean="0">
                <a:solidFill>
                  <a:srgbClr val="EE5C3B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&gt;</a:t>
            </a:r>
            <a:endParaRPr lang="ko-KR" altLang="en-US" b="1" dirty="0" smtClean="0">
              <a:solidFill>
                <a:srgbClr val="EE5C3B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6174975" y="4339792"/>
            <a:ext cx="138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EE5C3B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&lt;</a:t>
            </a:r>
            <a:r>
              <a:rPr lang="ko-KR" altLang="en-US" b="1" dirty="0" smtClean="0">
                <a:solidFill>
                  <a:srgbClr val="EE5C3B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학습 내용</a:t>
            </a:r>
            <a:r>
              <a:rPr lang="en-US" altLang="ko-KR" b="1" dirty="0" smtClean="0">
                <a:solidFill>
                  <a:srgbClr val="EE5C3B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&gt;</a:t>
            </a:r>
            <a:endParaRPr lang="ko-KR" altLang="en-US" b="1" dirty="0" smtClean="0">
              <a:solidFill>
                <a:srgbClr val="EE5C3B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7062" y="4838565"/>
            <a:ext cx="5486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</a:t>
            </a:r>
            <a:r>
              <a:rPr lang="ko-KR" altLang="en-US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내용을 </a:t>
            </a:r>
            <a:r>
              <a:rPr lang="ko-KR" altLang="en-US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적어 </a:t>
            </a:r>
            <a:r>
              <a:rPr lang="ko-KR" altLang="en-US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주십시오</a:t>
            </a:r>
            <a:r>
              <a:rPr lang="en-US" altLang="ko-KR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7062" y="5234947"/>
            <a:ext cx="5486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</a:t>
            </a:r>
            <a:r>
              <a:rPr lang="ko-KR" altLang="en-US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내용을 </a:t>
            </a:r>
            <a:r>
              <a:rPr lang="ko-KR" altLang="en-US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적어 </a:t>
            </a:r>
            <a:r>
              <a:rPr lang="ko-KR" altLang="en-US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주십시오</a:t>
            </a:r>
            <a:r>
              <a:rPr lang="en-US" altLang="ko-KR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9836299" y="505594"/>
            <a:ext cx="2094511" cy="0"/>
          </a:xfrm>
          <a:prstGeom prst="line">
            <a:avLst/>
          </a:prstGeom>
          <a:ln w="25400">
            <a:solidFill>
              <a:srgbClr val="A82E2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9200800" y="25400"/>
            <a:ext cx="787804" cy="723347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11740014" y="499244"/>
            <a:ext cx="198888" cy="264245"/>
            <a:chOff x="11746363" y="499244"/>
            <a:chExt cx="183013" cy="243153"/>
          </a:xfrm>
        </p:grpSpPr>
        <p:grpSp>
          <p:nvGrpSpPr>
            <p:cNvPr id="9" name="그룹 8"/>
            <p:cNvGrpSpPr/>
            <p:nvPr/>
          </p:nvGrpSpPr>
          <p:grpSpPr>
            <a:xfrm>
              <a:off x="11746363" y="588459"/>
              <a:ext cx="183013" cy="147588"/>
              <a:chOff x="11544300" y="1003300"/>
              <a:chExt cx="183013" cy="147588"/>
            </a:xfrm>
          </p:grpSpPr>
          <p:cxnSp>
            <p:nvCxnSpPr>
              <p:cNvPr id="16" name="직선 연결선 15"/>
              <p:cNvCxnSpPr/>
              <p:nvPr/>
            </p:nvCxnSpPr>
            <p:spPr>
              <a:xfrm>
                <a:off x="11544300" y="1150888"/>
                <a:ext cx="18301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 flipV="1">
                <a:off x="11557000" y="1003300"/>
                <a:ext cx="0" cy="147588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>
                <a:off x="11557000" y="1014363"/>
                <a:ext cx="10942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 flipV="1">
                <a:off x="11666423" y="1003300"/>
                <a:ext cx="0" cy="8890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23" name="직선 연결선 22"/>
            <p:cNvCxnSpPr/>
            <p:nvPr/>
          </p:nvCxnSpPr>
          <p:spPr>
            <a:xfrm flipV="1">
              <a:off x="11921285" y="499244"/>
              <a:ext cx="0" cy="243153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1807424" y="668050"/>
              <a:ext cx="70186" cy="0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03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0" grpId="0"/>
      <p:bldP spid="324" grpId="0"/>
      <p:bldP spid="1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그림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362" y="4301104"/>
            <a:ext cx="3243353" cy="2042337"/>
          </a:xfrm>
          <a:prstGeom prst="rect">
            <a:avLst/>
          </a:prstGeom>
        </p:spPr>
      </p:pic>
      <p:sp>
        <p:nvSpPr>
          <p:cNvPr id="121" name="직사각형 120"/>
          <p:cNvSpPr/>
          <p:nvPr/>
        </p:nvSpPr>
        <p:spPr>
          <a:xfrm>
            <a:off x="4667464" y="1580588"/>
            <a:ext cx="7003510" cy="4983065"/>
          </a:xfrm>
          <a:prstGeom prst="rect">
            <a:avLst/>
          </a:prstGeom>
          <a:solidFill>
            <a:schemeClr val="bg1">
              <a:alpha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56158" y="539314"/>
            <a:ext cx="1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내용</a:t>
            </a:r>
            <a:endParaRPr lang="ko-KR" altLang="en-US" sz="14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110712" y="1011708"/>
            <a:ext cx="2218877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북방과 </a:t>
            </a:r>
            <a:r>
              <a:rPr lang="ko-KR" altLang="en-US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남방의 </a:t>
            </a:r>
            <a:r>
              <a:rPr lang="ko-KR" altLang="en-US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문학 </a:t>
            </a:r>
            <a:endParaRPr lang="ko-KR" altLang="en-US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7009" y="5401338"/>
            <a:ext cx="5918206" cy="10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FF2F2F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시경</a:t>
            </a:r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– </a:t>
            </a:r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중국 고전시가의 출발로 불려지며 북방지역을 대표하는 문학이다</a:t>
            </a:r>
            <a:r>
              <a:rPr lang="en-US" altLang="ko-KR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</a:t>
            </a:r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 황하유역을 중심으로 한 중원문화의 진수로서 현실주의 정신을 표했다</a:t>
            </a:r>
            <a:r>
              <a:rPr lang="en-US" altLang="ko-KR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   4</a:t>
            </a:r>
            <a:r>
              <a:rPr lang="ko-KR" altLang="en-US" sz="1400" b="1" dirty="0" err="1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언시로</a:t>
            </a:r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 자유로운 표현에 속박이 많았다</a:t>
            </a:r>
            <a:r>
              <a:rPr lang="en-US" altLang="ko-KR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</a:t>
            </a:r>
            <a:endParaRPr lang="ko-KR" altLang="en-US" sz="1400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4070793" y="583106"/>
            <a:ext cx="1193562" cy="1095906"/>
          </a:xfrm>
          <a:prstGeom prst="rect">
            <a:avLst/>
          </a:prstGeom>
        </p:spPr>
      </p:pic>
      <p:sp>
        <p:nvSpPr>
          <p:cNvPr id="100" name="직사각형 99"/>
          <p:cNvSpPr/>
          <p:nvPr/>
        </p:nvSpPr>
        <p:spPr>
          <a:xfrm>
            <a:off x="4675252" y="817931"/>
            <a:ext cx="399468" cy="638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1.</a:t>
            </a:r>
            <a:endParaRPr lang="ko-KR" altLang="en-US" sz="2800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592277" y="1235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중국문학사</a:t>
            </a:r>
            <a:endParaRPr lang="ko-KR" altLang="en-US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50" name="직선 연결선 149"/>
          <p:cNvCxnSpPr/>
          <p:nvPr/>
        </p:nvCxnSpPr>
        <p:spPr>
          <a:xfrm>
            <a:off x="10105607" y="505594"/>
            <a:ext cx="1825203" cy="0"/>
          </a:xfrm>
          <a:prstGeom prst="line">
            <a:avLst/>
          </a:prstGeom>
          <a:ln w="25400">
            <a:solidFill>
              <a:srgbClr val="A82E2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1" name="그림 1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9466735" y="50800"/>
            <a:ext cx="787804" cy="723347"/>
          </a:xfrm>
          <a:prstGeom prst="rect">
            <a:avLst/>
          </a:prstGeom>
        </p:spPr>
      </p:pic>
      <p:grpSp>
        <p:nvGrpSpPr>
          <p:cNvPr id="152" name="그룹 151"/>
          <p:cNvGrpSpPr/>
          <p:nvPr/>
        </p:nvGrpSpPr>
        <p:grpSpPr>
          <a:xfrm>
            <a:off x="11740014" y="499244"/>
            <a:ext cx="198888" cy="264245"/>
            <a:chOff x="11746363" y="499244"/>
            <a:chExt cx="183013" cy="243153"/>
          </a:xfrm>
        </p:grpSpPr>
        <p:grpSp>
          <p:nvGrpSpPr>
            <p:cNvPr id="153" name="그룹 152"/>
            <p:cNvGrpSpPr/>
            <p:nvPr/>
          </p:nvGrpSpPr>
          <p:grpSpPr>
            <a:xfrm>
              <a:off x="11746363" y="588459"/>
              <a:ext cx="183013" cy="147588"/>
              <a:chOff x="11544300" y="1003300"/>
              <a:chExt cx="183013" cy="147588"/>
            </a:xfrm>
          </p:grpSpPr>
          <p:cxnSp>
            <p:nvCxnSpPr>
              <p:cNvPr id="156" name="직선 연결선 155"/>
              <p:cNvCxnSpPr/>
              <p:nvPr/>
            </p:nvCxnSpPr>
            <p:spPr>
              <a:xfrm>
                <a:off x="11544300" y="1150888"/>
                <a:ext cx="18301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7" name="직선 연결선 156"/>
              <p:cNvCxnSpPr/>
              <p:nvPr/>
            </p:nvCxnSpPr>
            <p:spPr>
              <a:xfrm flipV="1">
                <a:off x="11557000" y="1003300"/>
                <a:ext cx="0" cy="147588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8" name="직선 연결선 157"/>
              <p:cNvCxnSpPr/>
              <p:nvPr/>
            </p:nvCxnSpPr>
            <p:spPr>
              <a:xfrm>
                <a:off x="11557000" y="1014363"/>
                <a:ext cx="10942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9" name="직선 연결선 158"/>
              <p:cNvCxnSpPr/>
              <p:nvPr/>
            </p:nvCxnSpPr>
            <p:spPr>
              <a:xfrm flipV="1">
                <a:off x="11666423" y="1003300"/>
                <a:ext cx="0" cy="8890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직선 연결선 153"/>
            <p:cNvCxnSpPr/>
            <p:nvPr/>
          </p:nvCxnSpPr>
          <p:spPr>
            <a:xfrm flipV="1">
              <a:off x="11921285" y="499244"/>
              <a:ext cx="0" cy="243153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5" name="직선 연결선 154"/>
            <p:cNvCxnSpPr/>
            <p:nvPr/>
          </p:nvCxnSpPr>
          <p:spPr>
            <a:xfrm>
              <a:off x="11807424" y="668050"/>
              <a:ext cx="70186" cy="0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60" name="그림 1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986" y="1545115"/>
            <a:ext cx="6669602" cy="3676207"/>
          </a:xfrm>
          <a:prstGeom prst="rect">
            <a:avLst/>
          </a:prstGeom>
        </p:spPr>
      </p:pic>
      <p:sp>
        <p:nvSpPr>
          <p:cNvPr id="97" name="직사각형 96"/>
          <p:cNvSpPr/>
          <p:nvPr/>
        </p:nvSpPr>
        <p:spPr>
          <a:xfrm>
            <a:off x="5934389" y="3195245"/>
            <a:ext cx="9412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b="1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北方</a:t>
            </a:r>
            <a:endParaRPr lang="ko-KR" altLang="en-US" sz="3000" b="1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00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4" grpId="0"/>
      <p:bldP spid="37" grpId="0"/>
      <p:bldP spid="100" grpId="0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986" y="1545115"/>
            <a:ext cx="6669602" cy="367620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4667574" y="1459179"/>
            <a:ext cx="7003510" cy="4983065"/>
          </a:xfrm>
          <a:prstGeom prst="rect">
            <a:avLst/>
          </a:prstGeom>
          <a:solidFill>
            <a:schemeClr val="bg1">
              <a:alpha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35552" y="2912182"/>
            <a:ext cx="63607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FF2F2F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초사</a:t>
            </a:r>
            <a:r>
              <a:rPr lang="ko-KR" alt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남방지역을 대표하는 문학으로 </a:t>
            </a:r>
            <a:r>
              <a:rPr lang="ko-KR" altLang="en-US" sz="1400" b="1" dirty="0" err="1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강회유역의</a:t>
            </a:r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 짙은 지방색을 띄고 아름다운 낭만성이 두드러지는 작품이다</a:t>
            </a:r>
            <a:r>
              <a:rPr lang="en-US" altLang="ko-KR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종전의 형식을 완전히 파괴하여 나타내고자 하는 사상을 자유로이 표현할 수 있게 되었다</a:t>
            </a:r>
            <a:r>
              <a:rPr lang="en-US" altLang="ko-KR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5110712" y="1011708"/>
            <a:ext cx="2218877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북방과 </a:t>
            </a:r>
            <a:r>
              <a:rPr lang="ko-KR" altLang="en-US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남방의 </a:t>
            </a:r>
            <a:r>
              <a:rPr lang="ko-KR" altLang="en-US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문학 </a:t>
            </a:r>
            <a:endParaRPr lang="ko-KR" altLang="en-US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4070793" y="583106"/>
            <a:ext cx="1193562" cy="109590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0256158" y="539314"/>
            <a:ext cx="1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내용</a:t>
            </a:r>
            <a:endParaRPr lang="ko-KR" altLang="en-US" sz="14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4675252" y="817931"/>
            <a:ext cx="399468" cy="638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</a:t>
            </a:r>
            <a:endParaRPr lang="ko-KR" altLang="en-US" sz="2800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92277" y="1235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중국문학사</a:t>
            </a:r>
            <a:endParaRPr lang="ko-KR" altLang="en-US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98" name="직선 연결선 97"/>
          <p:cNvCxnSpPr/>
          <p:nvPr/>
        </p:nvCxnSpPr>
        <p:spPr>
          <a:xfrm>
            <a:off x="10105607" y="505594"/>
            <a:ext cx="1825203" cy="0"/>
          </a:xfrm>
          <a:prstGeom prst="line">
            <a:avLst/>
          </a:prstGeom>
          <a:ln w="25400">
            <a:solidFill>
              <a:srgbClr val="A82E2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1" name="그림 1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9466735" y="50800"/>
            <a:ext cx="787804" cy="723347"/>
          </a:xfrm>
          <a:prstGeom prst="rect">
            <a:avLst/>
          </a:prstGeom>
        </p:spPr>
      </p:pic>
      <p:grpSp>
        <p:nvGrpSpPr>
          <p:cNvPr id="102" name="그룹 101"/>
          <p:cNvGrpSpPr/>
          <p:nvPr/>
        </p:nvGrpSpPr>
        <p:grpSpPr>
          <a:xfrm>
            <a:off x="11740014" y="499244"/>
            <a:ext cx="198888" cy="264245"/>
            <a:chOff x="11746363" y="499244"/>
            <a:chExt cx="183013" cy="243153"/>
          </a:xfrm>
        </p:grpSpPr>
        <p:grpSp>
          <p:nvGrpSpPr>
            <p:cNvPr id="103" name="그룹 102"/>
            <p:cNvGrpSpPr/>
            <p:nvPr/>
          </p:nvGrpSpPr>
          <p:grpSpPr>
            <a:xfrm>
              <a:off x="11746363" y="588459"/>
              <a:ext cx="183013" cy="147588"/>
              <a:chOff x="11544300" y="1003300"/>
              <a:chExt cx="183013" cy="147588"/>
            </a:xfrm>
          </p:grpSpPr>
          <p:cxnSp>
            <p:nvCxnSpPr>
              <p:cNvPr id="106" name="직선 연결선 105"/>
              <p:cNvCxnSpPr/>
              <p:nvPr/>
            </p:nvCxnSpPr>
            <p:spPr>
              <a:xfrm>
                <a:off x="11544300" y="1150888"/>
                <a:ext cx="18301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106"/>
              <p:cNvCxnSpPr/>
              <p:nvPr/>
            </p:nvCxnSpPr>
            <p:spPr>
              <a:xfrm flipV="1">
                <a:off x="11557000" y="1003300"/>
                <a:ext cx="0" cy="147588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107"/>
              <p:cNvCxnSpPr/>
              <p:nvPr/>
            </p:nvCxnSpPr>
            <p:spPr>
              <a:xfrm>
                <a:off x="11557000" y="1014363"/>
                <a:ext cx="10942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108"/>
              <p:cNvCxnSpPr/>
              <p:nvPr/>
            </p:nvCxnSpPr>
            <p:spPr>
              <a:xfrm flipV="1">
                <a:off x="11666423" y="1003300"/>
                <a:ext cx="0" cy="8890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직선 연결선 103"/>
            <p:cNvCxnSpPr/>
            <p:nvPr/>
          </p:nvCxnSpPr>
          <p:spPr>
            <a:xfrm flipV="1">
              <a:off x="11921285" y="499244"/>
              <a:ext cx="0" cy="243153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>
            <a:xfrm>
              <a:off x="11807424" y="668050"/>
              <a:ext cx="70186" cy="0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390" y="4301104"/>
            <a:ext cx="3243353" cy="2042337"/>
          </a:xfrm>
          <a:prstGeom prst="rect">
            <a:avLst/>
          </a:prstGeom>
        </p:spPr>
      </p:pic>
      <p:sp>
        <p:nvSpPr>
          <p:cNvPr id="97" name="직사각형 96"/>
          <p:cNvSpPr/>
          <p:nvPr/>
        </p:nvSpPr>
        <p:spPr>
          <a:xfrm>
            <a:off x="8556340" y="4829181"/>
            <a:ext cx="9412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b="1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南方</a:t>
            </a:r>
            <a:endParaRPr lang="ko-KR" altLang="en-US" sz="3000" b="1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00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0256158" y="539314"/>
            <a:ext cx="1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내용 </a:t>
            </a:r>
            <a:r>
              <a:rPr lang="en-US" altLang="ko-KR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판서</a:t>
            </a:r>
            <a:endParaRPr lang="ko-KR" altLang="en-US" sz="14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92277" y="1235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중국문학사</a:t>
            </a:r>
            <a:endParaRPr lang="ko-KR" altLang="en-US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0105607" y="505594"/>
            <a:ext cx="1825203" cy="0"/>
          </a:xfrm>
          <a:prstGeom prst="line">
            <a:avLst/>
          </a:prstGeom>
          <a:ln w="25400">
            <a:solidFill>
              <a:srgbClr val="A82E2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9466735" y="50800"/>
            <a:ext cx="787804" cy="723347"/>
          </a:xfrm>
          <a:prstGeom prst="rect">
            <a:avLst/>
          </a:prstGeom>
        </p:spPr>
      </p:pic>
      <p:grpSp>
        <p:nvGrpSpPr>
          <p:cNvPr id="45" name="그룹 44"/>
          <p:cNvGrpSpPr/>
          <p:nvPr/>
        </p:nvGrpSpPr>
        <p:grpSpPr>
          <a:xfrm>
            <a:off x="11740014" y="499244"/>
            <a:ext cx="198888" cy="264245"/>
            <a:chOff x="11746363" y="499244"/>
            <a:chExt cx="183013" cy="243153"/>
          </a:xfrm>
        </p:grpSpPr>
        <p:grpSp>
          <p:nvGrpSpPr>
            <p:cNvPr id="46" name="그룹 45"/>
            <p:cNvGrpSpPr/>
            <p:nvPr/>
          </p:nvGrpSpPr>
          <p:grpSpPr>
            <a:xfrm>
              <a:off x="11746363" y="588459"/>
              <a:ext cx="183013" cy="147588"/>
              <a:chOff x="11544300" y="1003300"/>
              <a:chExt cx="183013" cy="147588"/>
            </a:xfrm>
          </p:grpSpPr>
          <p:cxnSp>
            <p:nvCxnSpPr>
              <p:cNvPr id="49" name="직선 연결선 48"/>
              <p:cNvCxnSpPr/>
              <p:nvPr/>
            </p:nvCxnSpPr>
            <p:spPr>
              <a:xfrm>
                <a:off x="11544300" y="1150888"/>
                <a:ext cx="18301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/>
              <p:cNvCxnSpPr/>
              <p:nvPr/>
            </p:nvCxnSpPr>
            <p:spPr>
              <a:xfrm flipV="1">
                <a:off x="11557000" y="1003300"/>
                <a:ext cx="0" cy="147588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/>
              <p:cNvCxnSpPr/>
              <p:nvPr/>
            </p:nvCxnSpPr>
            <p:spPr>
              <a:xfrm>
                <a:off x="11557000" y="1014363"/>
                <a:ext cx="10942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 flipV="1">
                <a:off x="11666423" y="1003300"/>
                <a:ext cx="0" cy="8890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47" name="직선 연결선 46"/>
            <p:cNvCxnSpPr/>
            <p:nvPr/>
          </p:nvCxnSpPr>
          <p:spPr>
            <a:xfrm flipV="1">
              <a:off x="11921285" y="499244"/>
              <a:ext cx="0" cy="243153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11807424" y="668050"/>
              <a:ext cx="70186" cy="0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직사각형 1"/>
          <p:cNvSpPr/>
          <p:nvPr/>
        </p:nvSpPr>
        <p:spPr>
          <a:xfrm>
            <a:off x="11047933" y="2801831"/>
            <a:ext cx="615553" cy="185563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周南</a:t>
            </a: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·</a:t>
            </a:r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關雎</a:t>
            </a:r>
            <a:endParaRPr lang="ko-KR" altLang="en-US" sz="2800" b="1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13256" y="1566467"/>
            <a:ext cx="674235" cy="455509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關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關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​</a:t>
            </a:r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雎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鳩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,</a:t>
            </a:r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 </a:t>
            </a: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</a:p>
          <a:p>
            <a:pPr algn="r"/>
            <a:endParaRPr lang="en-US" altLang="ko-KR" sz="2800" b="1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在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河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之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洲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>
              <a:lnSpc>
                <a:spcPts val="1200"/>
              </a:lnSpc>
            </a:pPr>
            <a:r>
              <a:rPr lang="ko-KR" altLang="en-US" sz="10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○</a:t>
            </a:r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  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8896132" y="1566467"/>
            <a:ext cx="674235" cy="455509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窈窕淑女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,</a:t>
            </a:r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 </a:t>
            </a: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</a:p>
          <a:p>
            <a:pPr algn="r"/>
            <a:endParaRPr lang="en-US" altLang="ko-KR" sz="2800" b="1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君子好逑</a:t>
            </a:r>
            <a:endParaRPr lang="en-US" altLang="ko-KR" sz="2800" b="1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lvl="0" algn="r">
              <a:lnSpc>
                <a:spcPts val="1200"/>
              </a:lnSpc>
            </a:pPr>
            <a:r>
              <a:rPr lang="ko-KR" altLang="en-US" sz="1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○</a:t>
            </a:r>
            <a:r>
              <a:rPr lang="ko-KR" altLang="en-US" sz="28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  </a:t>
            </a:r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  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900056" y="1566467"/>
            <a:ext cx="674235" cy="455509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2800" b="1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參差荇菜</a:t>
            </a:r>
            <a:endParaRPr lang="en-US" altLang="ko-KR" sz="2800" b="1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,</a:t>
            </a:r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 </a:t>
            </a: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</a:p>
          <a:p>
            <a:pPr algn="r"/>
            <a:endParaRPr lang="en-US" altLang="ko-KR" sz="2800" b="1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/>
            <a:r>
              <a:rPr lang="ko-KR" altLang="en-US" sz="2800" b="1" dirty="0" err="1">
                <a:latin typeface="HY강M" panose="02030600000101010101" pitchFamily="18" charset="-127"/>
                <a:ea typeface="HY강M" panose="02030600000101010101" pitchFamily="18" charset="-127"/>
              </a:rPr>
              <a:t>左右流之</a:t>
            </a:r>
            <a:endParaRPr lang="en-US" altLang="ko-KR" sz="2800" b="1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r">
              <a:lnSpc>
                <a:spcPts val="1200"/>
              </a:lnSpc>
            </a:pPr>
            <a:r>
              <a:rPr lang="ko-KR" altLang="en-US" sz="10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○</a:t>
            </a:r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  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7063631" y="1639037"/>
            <a:ext cx="674235" cy="151996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ko-KR" altLang="en-US" sz="28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  </a:t>
            </a:r>
            <a:endParaRPr lang="en-US" altLang="ko-KR" sz="28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58" name="대각선 방향의 모서리가 잘린 사각형 57"/>
          <p:cNvSpPr/>
          <p:nvPr/>
        </p:nvSpPr>
        <p:spPr>
          <a:xfrm>
            <a:off x="3522604" y="5529467"/>
            <a:ext cx="4377452" cy="881539"/>
          </a:xfrm>
          <a:prstGeom prst="snip2DiagRect">
            <a:avLst/>
          </a:prstGeom>
          <a:ln w="88900" cmpd="dbl">
            <a:solidFill>
              <a:sysClr val="window" lastClr="FFFFFF">
                <a:alpha val="25000"/>
              </a:sysClr>
            </a:solidFill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1400" kern="0" dirty="0" smtClean="0">
                <a:solidFill>
                  <a:prstClr val="white">
                    <a:alpha val="46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시 구절 중간 중간에 판서 권장합니다</a:t>
            </a:r>
            <a:r>
              <a:rPr lang="en-US" altLang="ko-KR" sz="1400" kern="0" dirty="0" smtClean="0">
                <a:solidFill>
                  <a:prstClr val="white">
                    <a:alpha val="46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400" kern="0" dirty="0">
                <a:solidFill>
                  <a:prstClr val="white">
                    <a:alpha val="46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1400" kern="0" dirty="0" smtClean="0">
                <a:solidFill>
                  <a:prstClr val="white">
                    <a:alpha val="46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판서를 위해서 줄 간격은 </a:t>
            </a:r>
            <a:r>
              <a:rPr lang="en-US" altLang="ko-KR" sz="1400" kern="0" dirty="0" smtClean="0">
                <a:solidFill>
                  <a:prstClr val="white">
                    <a:alpha val="46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1.5 </a:t>
            </a:r>
            <a:r>
              <a:rPr lang="ko-KR" altLang="en-US" sz="1400" kern="0" dirty="0" smtClean="0">
                <a:solidFill>
                  <a:prstClr val="white">
                    <a:alpha val="46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이상이 적절합니다</a:t>
            </a:r>
            <a:r>
              <a:rPr lang="en-US" altLang="ko-KR" sz="1400" kern="0" dirty="0" smtClean="0">
                <a:solidFill>
                  <a:prstClr val="white">
                    <a:alpha val="46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400" kern="0" dirty="0" smtClean="0">
              <a:solidFill>
                <a:prstClr val="white">
                  <a:alpha val="46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39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4" grpId="0"/>
      <p:bldP spid="55" grpId="0"/>
      <p:bldP spid="56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64047" y="2131870"/>
            <a:ext cx="5842325" cy="40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채시관</a:t>
            </a:r>
            <a:r>
              <a:rPr lang="en-US" altLang="ko-KR" sz="16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1600" b="1" dirty="0" err="1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采詩官</a:t>
            </a:r>
            <a:r>
              <a:rPr lang="en-US" altLang="ko-KR" sz="16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16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이 민간 가요를 수집하여 </a:t>
            </a:r>
            <a:r>
              <a:rPr lang="ko-KR" altLang="en-US" sz="1600" b="1" dirty="0" err="1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태사</a:t>
            </a:r>
            <a:r>
              <a:rPr lang="en-US" altLang="ko-KR" sz="16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1600" b="1" dirty="0" err="1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太師</a:t>
            </a:r>
            <a:r>
              <a:rPr lang="en-US" altLang="ko-KR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])</a:t>
            </a:r>
            <a:r>
              <a:rPr lang="ko-KR" altLang="en-US" sz="16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에게 바침</a:t>
            </a:r>
            <a:endParaRPr lang="en-US" altLang="ko-KR" sz="1600" b="1" dirty="0" smtClean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56158" y="539314"/>
            <a:ext cx="1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내용</a:t>
            </a:r>
            <a:endParaRPr lang="ko-KR" altLang="en-US" sz="14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92277" y="1235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중국문학사</a:t>
            </a:r>
            <a:endParaRPr lang="ko-KR" altLang="en-US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10105607" y="505594"/>
            <a:ext cx="1825203" cy="0"/>
          </a:xfrm>
          <a:prstGeom prst="line">
            <a:avLst/>
          </a:prstGeom>
          <a:ln w="25400">
            <a:solidFill>
              <a:srgbClr val="A82E2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9466735" y="50800"/>
            <a:ext cx="787804" cy="723347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11740014" y="499244"/>
            <a:ext cx="198888" cy="264245"/>
            <a:chOff x="11746363" y="499244"/>
            <a:chExt cx="183013" cy="243153"/>
          </a:xfrm>
        </p:grpSpPr>
        <p:grpSp>
          <p:nvGrpSpPr>
            <p:cNvPr id="28" name="그룹 27"/>
            <p:cNvGrpSpPr/>
            <p:nvPr/>
          </p:nvGrpSpPr>
          <p:grpSpPr>
            <a:xfrm>
              <a:off x="11746363" y="588459"/>
              <a:ext cx="183013" cy="147588"/>
              <a:chOff x="11544300" y="1003300"/>
              <a:chExt cx="183013" cy="147588"/>
            </a:xfrm>
          </p:grpSpPr>
          <p:cxnSp>
            <p:nvCxnSpPr>
              <p:cNvPr id="38" name="직선 연결선 37"/>
              <p:cNvCxnSpPr/>
              <p:nvPr/>
            </p:nvCxnSpPr>
            <p:spPr>
              <a:xfrm>
                <a:off x="11544300" y="1150888"/>
                <a:ext cx="18301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 flipV="1">
                <a:off x="11557000" y="1003300"/>
                <a:ext cx="0" cy="147588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>
              <a:xfrm>
                <a:off x="11557000" y="1014363"/>
                <a:ext cx="10942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 flipV="1">
                <a:off x="11666423" y="1003300"/>
                <a:ext cx="0" cy="8890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29" name="직선 연결선 28"/>
            <p:cNvCxnSpPr/>
            <p:nvPr/>
          </p:nvCxnSpPr>
          <p:spPr>
            <a:xfrm flipV="1">
              <a:off x="11921285" y="499244"/>
              <a:ext cx="0" cy="243153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11807424" y="668050"/>
              <a:ext cx="70186" cy="0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949533" y="3541569"/>
            <a:ext cx="5842325" cy="40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태사</a:t>
            </a:r>
            <a:r>
              <a:rPr lang="en-US" altLang="ko-KR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1600" b="1" dirty="0" err="1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太師</a:t>
            </a:r>
            <a:r>
              <a:rPr lang="en-US" altLang="ko-KR" sz="16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])</a:t>
            </a:r>
            <a:r>
              <a:rPr lang="ko-KR" altLang="en-US" sz="16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는 군주에게 음악화하여 들려줌</a:t>
            </a:r>
            <a:endParaRPr lang="en-US" altLang="ko-KR" sz="1600" b="1" dirty="0" smtClean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110712" y="1011708"/>
            <a:ext cx="13901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시경의 원류</a:t>
            </a:r>
            <a:endParaRPr lang="ko-KR" altLang="en-US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4070793" y="583106"/>
            <a:ext cx="1193562" cy="1095906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>
            <a:off x="4675252" y="817931"/>
            <a:ext cx="461986" cy="638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2.</a:t>
            </a:r>
            <a:endParaRPr lang="ko-KR" altLang="en-US" sz="2800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이등변 삼각형 1"/>
          <p:cNvSpPr/>
          <p:nvPr/>
        </p:nvSpPr>
        <p:spPr>
          <a:xfrm rot="10800000">
            <a:off x="8610500" y="2797914"/>
            <a:ext cx="672937" cy="580118"/>
          </a:xfrm>
          <a:prstGeom prst="triangle">
            <a:avLst/>
          </a:prstGeom>
          <a:gradFill flip="none" rotWithShape="1">
            <a:gsLst>
              <a:gs pos="25000">
                <a:srgbClr val="FF2F2F"/>
              </a:gs>
              <a:gs pos="71000">
                <a:srgbClr val="860000"/>
              </a:gs>
            </a:gsLst>
            <a:lin ang="5400000" scaled="0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040321" y="5027469"/>
            <a:ext cx="5842325" cy="890202"/>
            <a:chOff x="6040321" y="5027469"/>
            <a:chExt cx="5842325" cy="890202"/>
          </a:xfrm>
        </p:grpSpPr>
        <p:sp>
          <p:nvSpPr>
            <p:cNvPr id="43" name="TextBox 42"/>
            <p:cNvSpPr txBox="1"/>
            <p:nvPr/>
          </p:nvSpPr>
          <p:spPr>
            <a:xfrm>
              <a:off x="6040321" y="5201641"/>
              <a:ext cx="5842325" cy="71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b="1" dirty="0" smtClean="0">
                  <a:latin typeface="HY강M" panose="02030600000101010101" pitchFamily="18" charset="-127"/>
                  <a:ea typeface="HY강M" panose="02030600000101010101" pitchFamily="18" charset="-127"/>
                  <a:cs typeface="조선일보명조" panose="02030304000000000000" pitchFamily="18" charset="-127"/>
                </a:rPr>
                <a:t>군주는 정치의 </a:t>
              </a:r>
              <a:r>
                <a:rPr lang="ko-KR" altLang="en-US" sz="3200" b="1" dirty="0" smtClean="0">
                  <a:solidFill>
                    <a:srgbClr val="EBD73F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anose="02030304000000000000" pitchFamily="18" charset="-127"/>
                </a:rPr>
                <a:t>득실</a:t>
              </a:r>
              <a:r>
                <a:rPr lang="ko-KR" altLang="en-US" sz="2400" b="1" dirty="0" smtClean="0">
                  <a:latin typeface="HY강M" panose="02030600000101010101" pitchFamily="18" charset="-127"/>
                  <a:ea typeface="HY강M" panose="02030600000101010101" pitchFamily="18" charset="-127"/>
                  <a:cs typeface="조선일보명조" panose="02030304000000000000" pitchFamily="18" charset="-127"/>
                </a:rPr>
                <a:t>을 살핌</a:t>
              </a:r>
              <a:endParaRPr lang="en-US" altLang="ko-KR" sz="2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rcRect l="35136" t="24672" r="50947" b="48474"/>
            <a:stretch/>
          </p:blipFill>
          <p:spPr>
            <a:xfrm>
              <a:off x="6386285" y="5027469"/>
              <a:ext cx="812800" cy="754743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rcRect l="52237" t="26115" r="36083" b="53228"/>
            <a:stretch/>
          </p:blipFill>
          <p:spPr>
            <a:xfrm>
              <a:off x="10798629" y="5201641"/>
              <a:ext cx="682171" cy="580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04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4" grpId="0"/>
      <p:bldP spid="4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/>
          <p:cNvGrpSpPr/>
          <p:nvPr/>
        </p:nvGrpSpPr>
        <p:grpSpPr>
          <a:xfrm>
            <a:off x="9764896" y="1780053"/>
            <a:ext cx="1218658" cy="1218658"/>
            <a:chOff x="813248" y="2046512"/>
            <a:chExt cx="1218658" cy="1218658"/>
          </a:xfrm>
          <a:noFill/>
        </p:grpSpPr>
        <p:sp>
          <p:nvSpPr>
            <p:cNvPr id="41" name="타원 40"/>
            <p:cNvSpPr/>
            <p:nvPr/>
          </p:nvSpPr>
          <p:spPr>
            <a:xfrm>
              <a:off x="813248" y="2046512"/>
              <a:ext cx="1218658" cy="1218658"/>
            </a:xfrm>
            <a:prstGeom prst="ellipse">
              <a:avLst/>
            </a:prstGeom>
            <a:grpFill/>
            <a:ln w="114300" cap="flat" cmpd="sng" algn="ctr">
              <a:solidFill>
                <a:srgbClr val="E2AA6C"/>
              </a:solidFill>
              <a:prstDash val="lgDashDot"/>
            </a:ln>
            <a:effectLst/>
          </p:spPr>
          <p:txBody>
            <a:bodyPr tIns="72000" bIns="72000" rtlCol="0" anchor="ctr"/>
            <a:lstStyle/>
            <a:p>
              <a:pPr marL="227013" indent="-227013" algn="ctr" eaLnBrk="0" hangingPunct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</a:pPr>
              <a:endParaRPr lang="ko-KR" altLang="en-US" sz="1400" b="1" dirty="0" err="1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919000" y="2151682"/>
              <a:ext cx="1007155" cy="1007155"/>
            </a:xfrm>
            <a:prstGeom prst="ellipse">
              <a:avLst/>
            </a:prstGeom>
            <a:grpFill/>
            <a:ln w="19050" cap="flat" cmpd="sng" algn="ctr">
              <a:solidFill>
                <a:srgbClr val="E2AA6C"/>
              </a:solidFill>
              <a:prstDash val="solid"/>
            </a:ln>
            <a:effectLst/>
          </p:spPr>
          <p:txBody>
            <a:bodyPr tIns="72000" bIns="72000" rtlCol="0" anchor="ctr"/>
            <a:lstStyle/>
            <a:p>
              <a:pPr marL="227013" indent="-227013" algn="ctr" eaLnBrk="0" hangingPunct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</a:pPr>
              <a:endParaRPr lang="ko-KR" altLang="en-US" sz="1400" b="1" dirty="0" err="1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3963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105607" y="2000061"/>
            <a:ext cx="537235" cy="763439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9764895" y="4211405"/>
            <a:ext cx="1218658" cy="1218658"/>
            <a:chOff x="813248" y="2046512"/>
            <a:chExt cx="1218658" cy="1218658"/>
          </a:xfrm>
          <a:noFill/>
        </p:grpSpPr>
        <p:sp>
          <p:nvSpPr>
            <p:cNvPr id="60" name="타원 59"/>
            <p:cNvSpPr/>
            <p:nvPr/>
          </p:nvSpPr>
          <p:spPr>
            <a:xfrm>
              <a:off x="813248" y="2046512"/>
              <a:ext cx="1218658" cy="1218658"/>
            </a:xfrm>
            <a:prstGeom prst="ellipse">
              <a:avLst/>
            </a:prstGeom>
            <a:grpFill/>
            <a:ln w="114300" cap="flat" cmpd="sng" algn="ctr">
              <a:solidFill>
                <a:srgbClr val="E17E6F"/>
              </a:solidFill>
              <a:prstDash val="lgDashDot"/>
            </a:ln>
            <a:effectLst/>
          </p:spPr>
          <p:txBody>
            <a:bodyPr tIns="72000" bIns="72000" rtlCol="0" anchor="ctr"/>
            <a:lstStyle/>
            <a:p>
              <a:pPr marL="227013" indent="-227013" algn="ctr" eaLnBrk="0" hangingPunct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</a:pPr>
              <a:endParaRPr lang="ko-KR" altLang="en-US" sz="1400" b="1" dirty="0" err="1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61" name="타원 60"/>
            <p:cNvSpPr/>
            <p:nvPr/>
          </p:nvSpPr>
          <p:spPr>
            <a:xfrm>
              <a:off x="919000" y="2151682"/>
              <a:ext cx="1007155" cy="1007155"/>
            </a:xfrm>
            <a:prstGeom prst="ellipse">
              <a:avLst/>
            </a:prstGeom>
            <a:grpFill/>
            <a:ln w="19050" cap="flat" cmpd="sng" algn="ctr">
              <a:solidFill>
                <a:srgbClr val="E17E6F"/>
              </a:solidFill>
              <a:prstDash val="solid"/>
            </a:ln>
            <a:effectLst/>
          </p:spPr>
          <p:txBody>
            <a:bodyPr tIns="72000" bIns="72000" rtlCol="0" anchor="ctr"/>
            <a:lstStyle/>
            <a:p>
              <a:pPr marL="227013" indent="-227013" algn="ctr" eaLnBrk="0" hangingPunct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</a:pPr>
              <a:endParaRPr lang="ko-KR" altLang="en-US" sz="1400" b="1" dirty="0" err="1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E5C3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002336" y="4423497"/>
            <a:ext cx="743776" cy="774259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6490322" y="1780635"/>
            <a:ext cx="1218658" cy="1218658"/>
            <a:chOff x="813248" y="2046512"/>
            <a:chExt cx="1218658" cy="1218658"/>
          </a:xfrm>
          <a:noFill/>
        </p:grpSpPr>
        <p:sp>
          <p:nvSpPr>
            <p:cNvPr id="26" name="타원 25"/>
            <p:cNvSpPr/>
            <p:nvPr/>
          </p:nvSpPr>
          <p:spPr>
            <a:xfrm>
              <a:off x="813248" y="2046512"/>
              <a:ext cx="1218658" cy="1218658"/>
            </a:xfrm>
            <a:prstGeom prst="ellipse">
              <a:avLst/>
            </a:prstGeom>
            <a:noFill/>
            <a:ln w="114300" cap="flat" cmpd="sng" algn="ctr">
              <a:solidFill>
                <a:srgbClr val="F3E172"/>
              </a:solidFill>
              <a:prstDash val="lgDashDot"/>
            </a:ln>
            <a:effectLst/>
          </p:spPr>
          <p:txBody>
            <a:bodyPr tIns="72000" bIns="72000" rtlCol="0" anchor="ctr"/>
            <a:lstStyle/>
            <a:p>
              <a:pPr marL="227013" indent="-227013" algn="ctr" eaLnBrk="0" hangingPunct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</a:pPr>
              <a:endParaRPr lang="ko-KR" altLang="en-US" sz="1400" b="1" dirty="0" err="1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919000" y="2151682"/>
              <a:ext cx="1007155" cy="1007155"/>
            </a:xfrm>
            <a:prstGeom prst="ellipse">
              <a:avLst/>
            </a:prstGeom>
            <a:grpFill/>
            <a:ln w="19050" cap="flat" cmpd="sng" algn="ctr">
              <a:solidFill>
                <a:srgbClr val="F3E172"/>
              </a:solidFill>
              <a:prstDash val="solid"/>
            </a:ln>
            <a:effectLst/>
          </p:spPr>
          <p:txBody>
            <a:bodyPr tIns="72000" bIns="72000" rtlCol="0" anchor="ctr"/>
            <a:lstStyle/>
            <a:p>
              <a:pPr marL="227013" indent="-227013" algn="ctr" eaLnBrk="0" hangingPunct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</a:pPr>
              <a:endParaRPr lang="ko-KR" altLang="en-US" sz="1400" b="1" dirty="0" err="1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5BA3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59169" y="2171290"/>
            <a:ext cx="880651" cy="454284"/>
          </a:xfrm>
          <a:prstGeom prst="rect">
            <a:avLst/>
          </a:prstGeom>
        </p:spPr>
      </p:pic>
      <p:grpSp>
        <p:nvGrpSpPr>
          <p:cNvPr id="49" name="그룹 48"/>
          <p:cNvGrpSpPr/>
          <p:nvPr/>
        </p:nvGrpSpPr>
        <p:grpSpPr>
          <a:xfrm>
            <a:off x="6490165" y="4211987"/>
            <a:ext cx="1218658" cy="1218658"/>
            <a:chOff x="813248" y="2046512"/>
            <a:chExt cx="1218658" cy="1218658"/>
          </a:xfrm>
          <a:noFill/>
        </p:grpSpPr>
        <p:sp>
          <p:nvSpPr>
            <p:cNvPr id="50" name="타원 49"/>
            <p:cNvSpPr/>
            <p:nvPr/>
          </p:nvSpPr>
          <p:spPr>
            <a:xfrm>
              <a:off x="813248" y="2046512"/>
              <a:ext cx="1218658" cy="1218658"/>
            </a:xfrm>
            <a:prstGeom prst="ellipse">
              <a:avLst/>
            </a:prstGeom>
            <a:grpFill/>
            <a:ln w="114300" cap="flat" cmpd="sng" algn="ctr">
              <a:solidFill>
                <a:srgbClr val="DA8F6B"/>
              </a:solidFill>
              <a:prstDash val="lgDashDot"/>
            </a:ln>
            <a:effectLst/>
          </p:spPr>
          <p:txBody>
            <a:bodyPr tIns="72000" bIns="72000" rtlCol="0" anchor="ctr"/>
            <a:lstStyle/>
            <a:p>
              <a:pPr marL="227013" indent="-227013" algn="ctr" eaLnBrk="0" hangingPunct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</a:pPr>
              <a:endParaRPr lang="ko-KR" altLang="en-US" sz="1400" b="1" dirty="0" err="1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56" name="타원 55"/>
            <p:cNvSpPr/>
            <p:nvPr/>
          </p:nvSpPr>
          <p:spPr>
            <a:xfrm>
              <a:off x="919000" y="2151682"/>
              <a:ext cx="1007155" cy="1007155"/>
            </a:xfrm>
            <a:prstGeom prst="ellipse">
              <a:avLst/>
            </a:prstGeom>
            <a:grpFill/>
            <a:ln w="19050" cap="flat" cmpd="sng" algn="ctr">
              <a:solidFill>
                <a:srgbClr val="DA8F6B"/>
              </a:solidFill>
              <a:prstDash val="solid"/>
            </a:ln>
            <a:effectLst/>
          </p:spPr>
          <p:txBody>
            <a:bodyPr tIns="72000" bIns="72000" rtlCol="0" anchor="ctr"/>
            <a:lstStyle/>
            <a:p>
              <a:pPr marL="227013" indent="-227013" algn="ctr" eaLnBrk="0" hangingPunct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</a:pPr>
              <a:endParaRPr lang="ko-KR" altLang="en-US" sz="1400" b="1" dirty="0" err="1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EE7A3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44624" y="4475985"/>
            <a:ext cx="738859" cy="651397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9592277" y="1235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중국문학사</a:t>
            </a:r>
            <a:endParaRPr lang="ko-KR" altLang="en-US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131008" y="539314"/>
            <a:ext cx="161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소스 적용 내용</a:t>
            </a:r>
            <a:endParaRPr lang="ko-KR" altLang="en-US" sz="14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72" name="직선 연결선 71"/>
          <p:cNvCxnSpPr/>
          <p:nvPr/>
        </p:nvCxnSpPr>
        <p:spPr>
          <a:xfrm>
            <a:off x="10105607" y="505594"/>
            <a:ext cx="1825203" cy="0"/>
          </a:xfrm>
          <a:prstGeom prst="line">
            <a:avLst/>
          </a:prstGeom>
          <a:ln w="25400">
            <a:solidFill>
              <a:srgbClr val="A82E2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9466735" y="50800"/>
            <a:ext cx="787804" cy="723347"/>
          </a:xfrm>
          <a:prstGeom prst="rect">
            <a:avLst/>
          </a:prstGeom>
        </p:spPr>
      </p:pic>
      <p:grpSp>
        <p:nvGrpSpPr>
          <p:cNvPr id="74" name="그룹 73"/>
          <p:cNvGrpSpPr/>
          <p:nvPr/>
        </p:nvGrpSpPr>
        <p:grpSpPr>
          <a:xfrm>
            <a:off x="11740014" y="499244"/>
            <a:ext cx="198888" cy="264245"/>
            <a:chOff x="11746363" y="499244"/>
            <a:chExt cx="183013" cy="243153"/>
          </a:xfrm>
        </p:grpSpPr>
        <p:grpSp>
          <p:nvGrpSpPr>
            <p:cNvPr id="75" name="그룹 74"/>
            <p:cNvGrpSpPr/>
            <p:nvPr/>
          </p:nvGrpSpPr>
          <p:grpSpPr>
            <a:xfrm>
              <a:off x="11746363" y="588459"/>
              <a:ext cx="183013" cy="147588"/>
              <a:chOff x="11544300" y="1003300"/>
              <a:chExt cx="183013" cy="147588"/>
            </a:xfrm>
          </p:grpSpPr>
          <p:cxnSp>
            <p:nvCxnSpPr>
              <p:cNvPr id="78" name="직선 연결선 77"/>
              <p:cNvCxnSpPr/>
              <p:nvPr/>
            </p:nvCxnSpPr>
            <p:spPr>
              <a:xfrm>
                <a:off x="11544300" y="1150888"/>
                <a:ext cx="18301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/>
              <p:cNvCxnSpPr/>
              <p:nvPr/>
            </p:nvCxnSpPr>
            <p:spPr>
              <a:xfrm flipV="1">
                <a:off x="11557000" y="1003300"/>
                <a:ext cx="0" cy="147588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/>
              <p:nvPr/>
            </p:nvCxnSpPr>
            <p:spPr>
              <a:xfrm>
                <a:off x="11557000" y="1014363"/>
                <a:ext cx="10942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/>
              <p:nvPr/>
            </p:nvCxnSpPr>
            <p:spPr>
              <a:xfrm flipV="1">
                <a:off x="11666423" y="1003300"/>
                <a:ext cx="0" cy="8890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76" name="직선 연결선 75"/>
            <p:cNvCxnSpPr/>
            <p:nvPr/>
          </p:nvCxnSpPr>
          <p:spPr>
            <a:xfrm flipV="1">
              <a:off x="11921285" y="499244"/>
              <a:ext cx="0" cy="243153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11807424" y="668050"/>
              <a:ext cx="70186" cy="0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2" name="직사각형 81"/>
          <p:cNvSpPr/>
          <p:nvPr/>
        </p:nvSpPr>
        <p:spPr>
          <a:xfrm>
            <a:off x="5110712" y="1011708"/>
            <a:ext cx="3318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시경이 전해 내려온 </a:t>
            </a:r>
            <a:r>
              <a:rPr lang="en-US" altLang="ko-KR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가지 방법</a:t>
            </a:r>
            <a:endParaRPr lang="ko-KR" altLang="en-US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3" name="그림 8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4070793" y="583106"/>
            <a:ext cx="1193562" cy="1095906"/>
          </a:xfrm>
          <a:prstGeom prst="rect">
            <a:avLst/>
          </a:prstGeom>
        </p:spPr>
      </p:pic>
      <p:sp>
        <p:nvSpPr>
          <p:cNvPr id="84" name="직사각형 83"/>
          <p:cNvSpPr/>
          <p:nvPr/>
        </p:nvSpPr>
        <p:spPr>
          <a:xfrm>
            <a:off x="4675252" y="817931"/>
            <a:ext cx="4619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</a:t>
            </a:r>
            <a:endParaRPr lang="ko-KR" altLang="en-US" sz="2800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82305" y="3036230"/>
            <a:ext cx="240897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2F2F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보다</a:t>
            </a:r>
            <a:endParaRPr lang="en-US" altLang="ko-KR" sz="2000" b="1" dirty="0" smtClean="0">
              <a:solidFill>
                <a:srgbClr val="FF2F2F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이곳에 원하는 텍스트를</a:t>
            </a:r>
            <a:endParaRPr lang="en-US" altLang="ko-KR" sz="1400" b="1" dirty="0" smtClean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입력하세요</a:t>
            </a:r>
            <a:r>
              <a:rPr lang="en-US" altLang="ko-KR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169735" y="3036230"/>
            <a:ext cx="24089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2F2F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듣다</a:t>
            </a:r>
            <a:endParaRPr lang="en-US" altLang="ko-KR" b="1" dirty="0">
              <a:solidFill>
                <a:schemeClr val="accent6">
                  <a:lumMod val="60000"/>
                  <a:lumOff val="40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이곳에 원하는 텍스트를</a:t>
            </a:r>
            <a:endParaRPr lang="en-US" altLang="ko-KR" sz="1400" b="1" dirty="0" smtClean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입력하세요</a:t>
            </a:r>
            <a:r>
              <a:rPr lang="en-US" altLang="ko-KR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882305" y="5434215"/>
            <a:ext cx="24089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2F2F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말하다</a:t>
            </a:r>
            <a:endParaRPr lang="en-US" altLang="ko-KR" b="1" dirty="0">
              <a:solidFill>
                <a:schemeClr val="accent6">
                  <a:lumMod val="60000"/>
                  <a:lumOff val="40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이곳에 원하는 텍스트를</a:t>
            </a:r>
            <a:endParaRPr lang="en-US" altLang="ko-KR" sz="1400" b="1" dirty="0" smtClean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입력하세요</a:t>
            </a:r>
            <a:r>
              <a:rPr lang="en-US" altLang="ko-KR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169735" y="5416200"/>
            <a:ext cx="240897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2F2F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공유하다</a:t>
            </a:r>
            <a:endParaRPr lang="en-US" altLang="ko-KR" sz="2000" b="1" dirty="0" smtClean="0">
              <a:solidFill>
                <a:srgbClr val="FF2F2F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이곳에 원하는 텍스트를</a:t>
            </a:r>
            <a:endParaRPr lang="en-US" altLang="ko-KR" sz="1400" b="1" dirty="0" smtClean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입력하세요</a:t>
            </a:r>
            <a:r>
              <a:rPr lang="en-US" altLang="ko-KR" sz="14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7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  <p:bldP spid="85" grpId="0"/>
      <p:bldP spid="86" grpId="0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825746" y="2093647"/>
            <a:ext cx="7673813" cy="40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시경은 </a:t>
            </a:r>
            <a:r>
              <a:rPr lang="en-US" altLang="ko-KR" sz="16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15</a:t>
            </a:r>
            <a:r>
              <a:rPr lang="ko-KR" altLang="en-US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국의 국풍</a:t>
            </a:r>
            <a:r>
              <a:rPr lang="en-US" altLang="ko-KR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國風</a:t>
            </a:r>
            <a:r>
              <a:rPr lang="en-US" altLang="ko-KR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과 소아</a:t>
            </a:r>
            <a:r>
              <a:rPr lang="en-US" altLang="ko-KR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小雅</a:t>
            </a:r>
            <a:r>
              <a:rPr lang="en-US" altLang="ko-KR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1600" b="1" dirty="0" err="1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ㆍ대아</a:t>
            </a:r>
            <a:r>
              <a:rPr lang="en-US" altLang="ko-KR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大雅</a:t>
            </a:r>
            <a:r>
              <a:rPr lang="en-US" altLang="ko-KR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) </a:t>
            </a:r>
            <a:r>
              <a:rPr lang="ko-KR" altLang="en-US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및 송</a:t>
            </a:r>
            <a:r>
              <a:rPr lang="en-US" altLang="ko-KR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頌</a:t>
            </a:r>
            <a:r>
              <a:rPr lang="en-US" altLang="ko-KR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16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으로 이루어져 </a:t>
            </a:r>
            <a:r>
              <a:rPr lang="ko-KR" altLang="en-US" sz="16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있다</a:t>
            </a:r>
            <a:endParaRPr lang="en-US" altLang="ko-KR" sz="1600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74456"/>
              </p:ext>
            </p:extLst>
          </p:nvPr>
        </p:nvGraphicFramePr>
        <p:xfrm>
          <a:off x="3715658" y="3057454"/>
          <a:ext cx="7914528" cy="28397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53029"/>
                <a:gridCol w="2583833"/>
                <a:gridCol w="1959137"/>
                <a:gridCol w="1818529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풍</a:t>
                      </a:r>
                      <a:r>
                        <a:rPr lang="en-US" altLang="ko-KR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風</a:t>
                      </a:r>
                      <a:r>
                        <a:rPr lang="en-US" altLang="ko-KR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</a:t>
                      </a:r>
                      <a:endParaRPr lang="ko-KR" altLang="en-US" sz="1600" b="1" dirty="0"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아</a:t>
                      </a:r>
                      <a:r>
                        <a:rPr lang="en-US" altLang="ko-KR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雅</a:t>
                      </a:r>
                      <a:r>
                        <a:rPr lang="en-US" altLang="ko-KR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</a:t>
                      </a:r>
                      <a:endParaRPr lang="ko-KR" altLang="en-US" sz="1600" b="1" dirty="0"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송</a:t>
                      </a:r>
                      <a:r>
                        <a:rPr lang="en-US" altLang="ko-KR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頌</a:t>
                      </a:r>
                      <a:r>
                        <a:rPr lang="en-US" altLang="ko-KR" sz="1600" dirty="0" smtClean="0"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</a:t>
                      </a:r>
                      <a:endParaRPr lang="ko-KR" altLang="en-US" sz="1600" b="1" dirty="0"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용도</a:t>
                      </a:r>
                      <a:endParaRPr lang="en-US" altLang="ko-KR" sz="1600" b="1" dirty="0" smtClean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15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국 민간가요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황실 연회용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종묘 제례악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분류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주남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周南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소남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召南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패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邶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용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鄘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위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衛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卫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왕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王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정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鄭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郑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제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齊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위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魏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당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진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秦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진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陳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陈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회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檜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桧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조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趙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赵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빈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豳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소아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小雅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대아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大雅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주송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周頌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)·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노송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魯頌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)·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상송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(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商頌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)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기타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무반주 </a:t>
                      </a:r>
                      <a:endParaRPr lang="en-US" altLang="ko-KR" sz="1600" dirty="0" smtClean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‘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청창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’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반주가 있는 </a:t>
                      </a:r>
                      <a:endParaRPr lang="en-US" altLang="ko-KR" sz="1600" dirty="0" smtClean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‘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가창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’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노래와 춤을 함께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‘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가무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’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9592277" y="1235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중국문학사</a:t>
            </a:r>
            <a:endParaRPr lang="ko-KR" altLang="en-US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131008" y="539314"/>
            <a:ext cx="161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소스 적용 내용</a:t>
            </a:r>
            <a:endParaRPr lang="ko-KR" altLang="en-US" sz="14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>
            <a:off x="10105607" y="505594"/>
            <a:ext cx="1825203" cy="0"/>
          </a:xfrm>
          <a:prstGeom prst="line">
            <a:avLst/>
          </a:prstGeom>
          <a:ln w="25400">
            <a:solidFill>
              <a:srgbClr val="A82E2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9466735" y="50800"/>
            <a:ext cx="787804" cy="723347"/>
          </a:xfrm>
          <a:prstGeom prst="rect">
            <a:avLst/>
          </a:prstGeom>
        </p:spPr>
      </p:pic>
      <p:grpSp>
        <p:nvGrpSpPr>
          <p:cNvPr id="58" name="그룹 57"/>
          <p:cNvGrpSpPr/>
          <p:nvPr/>
        </p:nvGrpSpPr>
        <p:grpSpPr>
          <a:xfrm>
            <a:off x="11740014" y="499244"/>
            <a:ext cx="198888" cy="264245"/>
            <a:chOff x="11746363" y="499244"/>
            <a:chExt cx="183013" cy="243153"/>
          </a:xfrm>
        </p:grpSpPr>
        <p:grpSp>
          <p:nvGrpSpPr>
            <p:cNvPr id="59" name="그룹 58"/>
            <p:cNvGrpSpPr/>
            <p:nvPr/>
          </p:nvGrpSpPr>
          <p:grpSpPr>
            <a:xfrm>
              <a:off x="11746363" y="588459"/>
              <a:ext cx="183013" cy="147588"/>
              <a:chOff x="11544300" y="1003300"/>
              <a:chExt cx="183013" cy="147588"/>
            </a:xfrm>
          </p:grpSpPr>
          <p:cxnSp>
            <p:nvCxnSpPr>
              <p:cNvPr id="62" name="직선 연결선 61"/>
              <p:cNvCxnSpPr/>
              <p:nvPr/>
            </p:nvCxnSpPr>
            <p:spPr>
              <a:xfrm>
                <a:off x="11544300" y="1150888"/>
                <a:ext cx="18301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62"/>
              <p:cNvCxnSpPr/>
              <p:nvPr/>
            </p:nvCxnSpPr>
            <p:spPr>
              <a:xfrm flipV="1">
                <a:off x="11557000" y="1003300"/>
                <a:ext cx="0" cy="147588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63"/>
              <p:cNvCxnSpPr/>
              <p:nvPr/>
            </p:nvCxnSpPr>
            <p:spPr>
              <a:xfrm>
                <a:off x="11557000" y="1014363"/>
                <a:ext cx="109423" cy="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64"/>
              <p:cNvCxnSpPr/>
              <p:nvPr/>
            </p:nvCxnSpPr>
            <p:spPr>
              <a:xfrm flipV="1">
                <a:off x="11666423" y="1003300"/>
                <a:ext cx="0" cy="88900"/>
              </a:xfrm>
              <a:prstGeom prst="line">
                <a:avLst/>
              </a:prstGeom>
              <a:ln w="25400">
                <a:solidFill>
                  <a:srgbClr val="A82E27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60" name="직선 연결선 59"/>
            <p:cNvCxnSpPr/>
            <p:nvPr/>
          </p:nvCxnSpPr>
          <p:spPr>
            <a:xfrm flipV="1">
              <a:off x="11921285" y="499244"/>
              <a:ext cx="0" cy="243153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11807424" y="668050"/>
              <a:ext cx="70186" cy="0"/>
            </a:xfrm>
            <a:prstGeom prst="line">
              <a:avLst/>
            </a:prstGeom>
            <a:ln w="25400">
              <a:solidFill>
                <a:srgbClr val="A82E2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6" name="직사각형 65"/>
          <p:cNvSpPr/>
          <p:nvPr/>
        </p:nvSpPr>
        <p:spPr>
          <a:xfrm>
            <a:off x="5110712" y="1011708"/>
            <a:ext cx="13901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시경의 종류</a:t>
            </a:r>
            <a:endParaRPr lang="ko-KR" altLang="en-US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4070793" y="583106"/>
            <a:ext cx="1193562" cy="1095906"/>
          </a:xfrm>
          <a:prstGeom prst="rect">
            <a:avLst/>
          </a:prstGeom>
        </p:spPr>
      </p:pic>
      <p:sp>
        <p:nvSpPr>
          <p:cNvPr id="68" name="직사각형 67"/>
          <p:cNvSpPr/>
          <p:nvPr/>
        </p:nvSpPr>
        <p:spPr>
          <a:xfrm>
            <a:off x="4675252" y="817931"/>
            <a:ext cx="461986" cy="638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4</a:t>
            </a:r>
            <a:r>
              <a:rPr lang="en-US" altLang="ko-KR" sz="2800" b="1" dirty="0" smtClean="0">
                <a:latin typeface="HY강M" panose="02030600000101010101" pitchFamily="18" charset="-127"/>
                <a:ea typeface="HY강M" panose="02030600000101010101" pitchFamily="18" charset="-127"/>
                <a:cs typeface="조선일보명조" panose="02030304000000000000" pitchFamily="18" charset="-127"/>
              </a:rPr>
              <a:t>.</a:t>
            </a:r>
            <a:endParaRPr lang="ko-KR" altLang="en-US" sz="2800" b="1" dirty="0">
              <a:latin typeface="HY강M" panose="02030600000101010101" pitchFamily="18" charset="-127"/>
              <a:ea typeface="HY강M" panose="02030600000101010101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49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6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TextBox 1435"/>
          <p:cNvSpPr txBox="1"/>
          <p:nvPr/>
        </p:nvSpPr>
        <p:spPr>
          <a:xfrm>
            <a:off x="1447653" y="4510161"/>
            <a:ext cx="2581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사용 소스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3963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59488" y="1097018"/>
            <a:ext cx="838164" cy="1191075"/>
          </a:xfrm>
          <a:prstGeom prst="rect">
            <a:avLst/>
          </a:prstGeom>
        </p:spPr>
      </p:pic>
      <p:grpSp>
        <p:nvGrpSpPr>
          <p:cNvPr id="32" name="그룹 31"/>
          <p:cNvGrpSpPr/>
          <p:nvPr/>
        </p:nvGrpSpPr>
        <p:grpSpPr>
          <a:xfrm>
            <a:off x="4403632" y="1069435"/>
            <a:ext cx="1218658" cy="1218658"/>
            <a:chOff x="813248" y="2046512"/>
            <a:chExt cx="1218658" cy="1218658"/>
          </a:xfrm>
          <a:noFill/>
        </p:grpSpPr>
        <p:sp>
          <p:nvSpPr>
            <p:cNvPr id="34" name="타원 33"/>
            <p:cNvSpPr/>
            <p:nvPr/>
          </p:nvSpPr>
          <p:spPr>
            <a:xfrm>
              <a:off x="813248" y="2046512"/>
              <a:ext cx="1218658" cy="1218658"/>
            </a:xfrm>
            <a:prstGeom prst="ellipse">
              <a:avLst/>
            </a:prstGeom>
            <a:noFill/>
            <a:ln w="114300" cap="flat" cmpd="sng" algn="ctr">
              <a:solidFill>
                <a:schemeClr val="bg1"/>
              </a:solidFill>
              <a:prstDash val="lgDashDot"/>
            </a:ln>
            <a:effectLst/>
          </p:spPr>
          <p:txBody>
            <a:bodyPr tIns="72000" bIns="72000" rtlCol="0" anchor="ctr"/>
            <a:lstStyle/>
            <a:p>
              <a:pPr marL="227013" indent="-227013" algn="ctr" eaLnBrk="0" hangingPunct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</a:pPr>
              <a:endParaRPr lang="ko-KR" altLang="en-US" sz="1400" b="1" dirty="0" err="1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919000" y="2151682"/>
              <a:ext cx="1007155" cy="1007155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tIns="72000" bIns="72000" rtlCol="0" anchor="ctr"/>
            <a:lstStyle/>
            <a:p>
              <a:pPr marL="227013" indent="-227013" algn="ctr" eaLnBrk="0" hangingPunct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</a:pPr>
              <a:endParaRPr lang="ko-KR" altLang="en-US" sz="1400" b="1" dirty="0" err="1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pic>
        <p:nvPicPr>
          <p:cNvPr id="41" name="그림 4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5BA3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237879" y="1238271"/>
            <a:ext cx="1510543" cy="779214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E7A3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080533" y="1174605"/>
            <a:ext cx="1050376" cy="926038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EE5C3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24300" y="1232529"/>
            <a:ext cx="1014006" cy="105556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530" y="4652348"/>
            <a:ext cx="1612207" cy="101790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3518" y="3114527"/>
            <a:ext cx="3243353" cy="1786283"/>
          </a:xfrm>
          <a:prstGeom prst="rect">
            <a:avLst/>
          </a:prstGeom>
        </p:spPr>
      </p:pic>
      <p:pic>
        <p:nvPicPr>
          <p:cNvPr id="148" name="그림 1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3464" r="43481" b="4732"/>
          <a:stretch/>
        </p:blipFill>
        <p:spPr>
          <a:xfrm>
            <a:off x="6478570" y="2569212"/>
            <a:ext cx="1872807" cy="17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중국어문학">
      <a:majorFont>
        <a:latin typeface="HY강M"/>
        <a:ea typeface="HY강M"/>
        <a:cs typeface=""/>
      </a:majorFont>
      <a:minorFont>
        <a:latin typeface="HY강M"/>
        <a:ea typeface="HY강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테마">
  <a:themeElements>
    <a:clrScheme name="사용자 지정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14FF"/>
      </a:accent1>
      <a:accent2>
        <a:srgbClr val="0BDFF5"/>
      </a:accent2>
      <a:accent3>
        <a:srgbClr val="1E2074"/>
      </a:accent3>
      <a:accent4>
        <a:srgbClr val="E6EA34"/>
      </a:accent4>
      <a:accent5>
        <a:srgbClr val="CF4823"/>
      </a:accent5>
      <a:accent6>
        <a:srgbClr val="30BA54"/>
      </a:accent6>
      <a:hlink>
        <a:srgbClr val="FFFFFF"/>
      </a:hlink>
      <a:folHlink>
        <a:srgbClr val="F7E13B"/>
      </a:folHlink>
    </a:clrScheme>
    <a:fontScheme name="중국어문학">
      <a:majorFont>
        <a:latin typeface="HY강M"/>
        <a:ea typeface="HY강M"/>
        <a:cs typeface=""/>
      </a:majorFont>
      <a:minorFont>
        <a:latin typeface="HY강M"/>
        <a:ea typeface="HY강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465</Words>
  <Application>Microsoft Office PowerPoint</Application>
  <PresentationFormat>와이드스크린</PresentationFormat>
  <Paragraphs>116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Wingdings</vt:lpstr>
      <vt:lpstr>조선일보명조</vt:lpstr>
      <vt:lpstr>Arial</vt:lpstr>
      <vt:lpstr>HY강M</vt:lpstr>
      <vt:lpstr>Arial Unicode MS</vt:lpstr>
      <vt:lpstr>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김자령</dc:creator>
  <cp:lastModifiedBy>김자령</cp:lastModifiedBy>
  <cp:revision>287</cp:revision>
  <dcterms:created xsi:type="dcterms:W3CDTF">2016-07-05T07:30:21Z</dcterms:created>
  <dcterms:modified xsi:type="dcterms:W3CDTF">2016-07-14T08:25:56Z</dcterms:modified>
</cp:coreProperties>
</file>